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729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15544800" cy="8686800"/>
  <p:notesSz cx="155448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cken, Ryan" initials="BR" lastIdx="1" clrIdx="0">
    <p:extLst>
      <p:ext uri="{19B8F6BF-5375-455C-9EA6-DF929625EA0E}">
        <p15:presenceInfo xmlns:p15="http://schemas.microsoft.com/office/powerpoint/2012/main" userId="S::Ryan.Bocken@empowermm.com::65832660-fc57-4b03-bf78-bb32711dae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56"/>
    <a:srgbClr val="3D3935"/>
    <a:srgbClr val="1A0DB0"/>
    <a:srgbClr val="4D0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C78D46-9206-4A22-BE24-6C5FDAC3CE4D}" v="39" dt="2021-07-15T15:55:38.22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881" y="4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-302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AB23E3-3C5E-CF4E-97AD-4A77D2F7D3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735763" cy="434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341BC-C139-8346-A353-E90ED7F102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8805863" y="0"/>
            <a:ext cx="6735762" cy="434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85238-81E1-484C-A0EA-74810619B7DD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40A8A-2A75-FC46-A315-40303B816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251825"/>
            <a:ext cx="6735763" cy="434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7C437-2019-2344-B28A-10506A5620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8805863" y="8251825"/>
            <a:ext cx="6735762" cy="434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2A40-0325-4A4B-8D28-884743471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538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735763" cy="434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805863" y="0"/>
            <a:ext cx="6735762" cy="434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0A623-9B06-9A42-946B-6F4ABEB64F98}" type="datetimeFigureOut">
              <a:rPr lang="en-US" smtClean="0"/>
              <a:t>8/20/2021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148263" y="1085850"/>
            <a:ext cx="5248275" cy="2932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554163" y="4179888"/>
            <a:ext cx="12436475" cy="34210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251825"/>
            <a:ext cx="6735763" cy="434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805863" y="8251825"/>
            <a:ext cx="6735762" cy="434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86D14-7A40-A24A-BDC7-933337A025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5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Happened:</a:t>
            </a:r>
          </a:p>
          <a:p>
            <a:r>
              <a:rPr lang="en-US" dirty="0"/>
              <a:t>-A warning, then 3-strikes implemented</a:t>
            </a:r>
          </a:p>
          <a:p>
            <a:r>
              <a:rPr lang="en-US" dirty="0"/>
              <a:t>-Strikes expire after 90 days</a:t>
            </a:r>
          </a:p>
          <a:p>
            <a:r>
              <a:rPr lang="en-US" dirty="0"/>
              <a:t>-”Egregious” violations still result in </a:t>
            </a:r>
            <a:r>
              <a:rPr lang="en-US"/>
              <a:t>immediate suspension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6D14-7A40-A24A-BDC7-933337A0256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3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ircuit board&#10;&#10;Description automatically generated">
            <a:extLst>
              <a:ext uri="{FF2B5EF4-FFF2-40B4-BE49-F238E27FC236}">
                <a16:creationId xmlns:a16="http://schemas.microsoft.com/office/drawing/2014/main" id="{99C74118-CB9C-6649-926F-A0AE1A09F1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3388" y="-250227"/>
            <a:ext cx="16331576" cy="918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3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building&#10;&#10;Description automatically generated">
            <a:extLst>
              <a:ext uri="{FF2B5EF4-FFF2-40B4-BE49-F238E27FC236}">
                <a16:creationId xmlns:a16="http://schemas.microsoft.com/office/drawing/2014/main" id="{0A707A32-196D-FE46-94AA-D92CD2129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7467" y="0"/>
            <a:ext cx="8297334" cy="8686800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919DE254-9AA1-F84D-986A-F271E6ECB3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381000"/>
            <a:ext cx="6180668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D38CDE1-C0EE-A74B-AF58-41701969B4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33" y="1600200"/>
            <a:ext cx="6180668" cy="56388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89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96A154F-71A3-2043-9351-79B1551296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043" y="7894321"/>
            <a:ext cx="6180668" cy="380999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89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Date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547FA-C264-9A41-9DAF-B7F4D4411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800" y="3371850"/>
            <a:ext cx="19431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86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A6C48F-9B2A-2141-83BC-FEBA0FA6078F}"/>
              </a:ext>
            </a:extLst>
          </p:cNvPr>
          <p:cNvSpPr/>
          <p:nvPr userDrawn="1"/>
        </p:nvSpPr>
        <p:spPr>
          <a:xfrm>
            <a:off x="-190501" y="-342900"/>
            <a:ext cx="15925801" cy="9372600"/>
          </a:xfrm>
          <a:prstGeom prst="rect">
            <a:avLst/>
          </a:prstGeom>
          <a:solidFill>
            <a:srgbClr val="00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0DFE66B2-7059-3A4D-AED0-673957C7F3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451" y="3562351"/>
            <a:ext cx="8343900" cy="1562100"/>
          </a:xfrm>
          <a:prstGeom prst="rect">
            <a:avLst/>
          </a:prstGeom>
        </p:spPr>
        <p:txBody>
          <a:bodyPr/>
          <a:lstStyle>
            <a:lvl1pPr algn="ctr">
              <a:defRPr sz="4769" b="0" i="0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of a new section goes here @44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21862C-3BE4-4040-A47B-CE37602F7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3720" y="350519"/>
            <a:ext cx="640081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8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A1691E-4CFA-F84D-8FBE-EE99558973B8}"/>
              </a:ext>
            </a:extLst>
          </p:cNvPr>
          <p:cNvSpPr/>
          <p:nvPr userDrawn="1"/>
        </p:nvSpPr>
        <p:spPr>
          <a:xfrm>
            <a:off x="-190501" y="-342900"/>
            <a:ext cx="15925801" cy="9372600"/>
          </a:xfrm>
          <a:prstGeom prst="rect">
            <a:avLst/>
          </a:prstGeom>
          <a:solidFill>
            <a:srgbClr val="3D3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62E40C-0AA9-314E-8D23-8AEC0CF2A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3720" y="350519"/>
            <a:ext cx="640081" cy="64008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7C02E6E3-A9DE-8A4B-8770-A3AE073A56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451" y="3562351"/>
            <a:ext cx="8343900" cy="1562100"/>
          </a:xfrm>
          <a:prstGeom prst="rect">
            <a:avLst/>
          </a:prstGeom>
        </p:spPr>
        <p:txBody>
          <a:bodyPr/>
          <a:lstStyle>
            <a:lvl1pPr algn="ctr">
              <a:defRPr sz="4769" b="0" i="0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of a new section goes here @44</a:t>
            </a:r>
          </a:p>
        </p:txBody>
      </p:sp>
    </p:spTree>
    <p:extLst>
      <p:ext uri="{BB962C8B-B14F-4D97-AF65-F5344CB8AC3E}">
        <p14:creationId xmlns:p14="http://schemas.microsoft.com/office/powerpoint/2010/main" val="159907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D7D813B-13BB-C748-BB05-E98D889C5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13716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4ECECD-8638-DF4E-96F5-88FABDAC0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BCC61B1E-C6F7-C94E-8117-B2865D202F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999" y="59436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23725ED-6128-C446-A093-FC1D3E792F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999" y="36576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6E4E99-367E-084A-A36F-85353EED0DFA}"/>
              </a:ext>
            </a:extLst>
          </p:cNvPr>
          <p:cNvCxnSpPr>
            <a:cxnSpLocks/>
          </p:cNvCxnSpPr>
          <p:nvPr userDrawn="1"/>
        </p:nvCxnSpPr>
        <p:spPr>
          <a:xfrm>
            <a:off x="4229100" y="5562600"/>
            <a:ext cx="70866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C85C0C-2A40-BB42-8198-A1C5F84E679B}"/>
              </a:ext>
            </a:extLst>
          </p:cNvPr>
          <p:cNvCxnSpPr>
            <a:cxnSpLocks/>
          </p:cNvCxnSpPr>
          <p:nvPr userDrawn="1"/>
        </p:nvCxnSpPr>
        <p:spPr>
          <a:xfrm>
            <a:off x="4229100" y="3276599"/>
            <a:ext cx="70866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8B4B446-FF72-F040-B26E-D5530168A0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2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t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4ECECD-8638-DF4E-96F5-88FABDAC0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BCC61B1E-C6F7-C94E-8117-B2865D202F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999" y="48768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23725ED-6128-C446-A093-FC1D3E792F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999" y="25908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6E4E99-367E-084A-A36F-85353EED0DFA}"/>
              </a:ext>
            </a:extLst>
          </p:cNvPr>
          <p:cNvCxnSpPr>
            <a:cxnSpLocks/>
          </p:cNvCxnSpPr>
          <p:nvPr userDrawn="1"/>
        </p:nvCxnSpPr>
        <p:spPr>
          <a:xfrm>
            <a:off x="4229100" y="4495800"/>
            <a:ext cx="70866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BFFAE332-BC7E-6447-BB86-34049CEF7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D7CE2C-C1A5-264D-8C11-3D6F200ECF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7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ements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people in a room&#10;&#10;Description automatically generated">
            <a:extLst>
              <a:ext uri="{FF2B5EF4-FFF2-40B4-BE49-F238E27FC236}">
                <a16:creationId xmlns:a16="http://schemas.microsoft.com/office/drawing/2014/main" id="{A1E06223-B032-2B42-AB7A-DD44478E8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5544801" cy="8686800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CD3D9AA-3FBA-5E4A-876A-8D561F083B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13716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CC398A8-386F-0942-B102-CB1B300D2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321E058-C545-AC42-92B3-46E00B6F05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999" y="59436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DF71636-9D25-3B4E-94FE-1946EE7E85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999" y="3657600"/>
            <a:ext cx="14630402" cy="1524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79" b="0" i="0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Statement Goes Here @32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56000A-64EC-4A49-8CC4-B9F9B1D4BA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3720" y="350519"/>
            <a:ext cx="640081" cy="64008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4E25D3-FBE8-D24F-92C2-149ABEFEA286}"/>
              </a:ext>
            </a:extLst>
          </p:cNvPr>
          <p:cNvCxnSpPr>
            <a:cxnSpLocks/>
          </p:cNvCxnSpPr>
          <p:nvPr userDrawn="1"/>
        </p:nvCxnSpPr>
        <p:spPr>
          <a:xfrm>
            <a:off x="4229100" y="5562600"/>
            <a:ext cx="708660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E93155-AD59-9F43-9E6C-B393D1DF370F}"/>
              </a:ext>
            </a:extLst>
          </p:cNvPr>
          <p:cNvCxnSpPr>
            <a:cxnSpLocks/>
          </p:cNvCxnSpPr>
          <p:nvPr userDrawn="1"/>
        </p:nvCxnSpPr>
        <p:spPr>
          <a:xfrm>
            <a:off x="4229100" y="3276599"/>
            <a:ext cx="708660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119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B48662-6857-464A-93EA-E806D06FA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660BE7B-3C6C-6646-8CF5-DA226BB572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9" y="1600200"/>
            <a:ext cx="14630402" cy="56388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Bold statement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21CC398-190E-EC4B-84E5-EEE2844ECF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E5252-A0D7-9D46-B78C-9953E9E693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4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5E7B76-AF28-4048-9BA6-306E28C56D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9" y="1600200"/>
            <a:ext cx="6908711" cy="56388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lvl="0"/>
            <a:endParaRPr 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FB8193B-300B-0644-9C0E-B3A37E5F20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36934" y="1600200"/>
            <a:ext cx="7374467" cy="56388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goes here @18</a:t>
            </a:r>
          </a:p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781FEF7-CE92-2345-BCBA-5A6505136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1CC8D8D-EDB9-4B40-A9DE-67702E98A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0972800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CD0224-9BAF-4049-A098-848381E5D1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8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5E7B76-AF28-4048-9BA6-306E28C56D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9" y="1600200"/>
            <a:ext cx="6908711" cy="5638800"/>
          </a:xfrm>
          <a:prstGeom prst="rect">
            <a:avLst/>
          </a:prstGeom>
        </p:spPr>
        <p:txBody>
          <a:bodyPr/>
          <a:lstStyle>
            <a:lvl1pPr marL="283885" marR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89">
                <a:latin typeface="Proxima Nova" panose="020B0503030502060204" pitchFamily="34" charset="0"/>
              </a:defRPr>
            </a:lvl1pPr>
            <a:lvl2pPr marL="738101" marR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>
                <a:latin typeface="Proxima Nova" panose="020B0503030502060204" pitchFamily="34" charset="0"/>
              </a:defRPr>
            </a:lvl2pPr>
            <a:lvl3pPr marL="1192317" indent="-283885">
              <a:buFont typeface="Arial" panose="020B0604020202020204" pitchFamily="34" charset="0"/>
              <a:buChar char="•"/>
              <a:defRPr>
                <a:latin typeface="Proxima Nova" panose="020B0503030502060204" pitchFamily="34" charset="0"/>
              </a:defRPr>
            </a:lvl3pPr>
          </a:lstStyle>
          <a:p>
            <a:pPr lvl="0"/>
            <a:r>
              <a:rPr lang="en-US"/>
              <a:t>Body copy goes here @18</a:t>
            </a:r>
          </a:p>
          <a:p>
            <a:pPr lvl="1"/>
            <a:r>
              <a:rPr lang="en-US"/>
              <a:t>Body copy goes here @18</a:t>
            </a:r>
          </a:p>
          <a:p>
            <a:pPr marL="1192317" marR="0" lvl="2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Body copy goes here @18</a:t>
            </a:r>
          </a:p>
          <a:p>
            <a:pPr lvl="0"/>
            <a:endParaRPr 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FB8193B-300B-0644-9C0E-B3A37E5F20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36934" y="1600200"/>
            <a:ext cx="7374467" cy="5638800"/>
          </a:xfrm>
          <a:prstGeom prst="rect">
            <a:avLst/>
          </a:prstGeom>
        </p:spPr>
        <p:txBody>
          <a:bodyPr/>
          <a:lstStyle>
            <a:lvl1pPr marL="283885" marR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89" b="0" i="0">
                <a:latin typeface="Proxima Nova" panose="020B0503030502060204" pitchFamily="34" charset="0"/>
              </a:defRPr>
            </a:lvl1pPr>
            <a:lvl2pPr marL="738101" indent="-283885">
              <a:buFont typeface="Courier New" panose="02070309020205020404" pitchFamily="49" charset="0"/>
              <a:buChar char="o"/>
              <a:defRPr b="0" i="0">
                <a:latin typeface="Proxima Nova" panose="020B0503030502060204" pitchFamily="34" charset="0"/>
              </a:defRPr>
            </a:lvl2pPr>
            <a:lvl3pPr>
              <a:defRPr b="0" i="0">
                <a:latin typeface="Proxima Nova" panose="020B0503030502060204" pitchFamily="34" charset="0"/>
              </a:defRPr>
            </a:lvl3pPr>
          </a:lstStyle>
          <a:p>
            <a:pPr lvl="0"/>
            <a:r>
              <a:rPr lang="en-US"/>
              <a:t>Body copy goes here @18</a:t>
            </a:r>
          </a:p>
          <a:p>
            <a:pPr lvl="1"/>
            <a:r>
              <a:rPr lang="en-US"/>
              <a:t>Body copy goes here @18</a:t>
            </a:r>
          </a:p>
          <a:p>
            <a:pPr marL="1192317" marR="0" lvl="2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Body copy goes here @18</a:t>
            </a:r>
          </a:p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781FEF7-CE92-2345-BCBA-5A6505136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1CC8D8D-EDB9-4B40-A9DE-67702E98A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0972800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CD0224-9BAF-4049-A098-848381E5D1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1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2F3EAD3-F81C-C04F-A2D7-8701CF368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586B91D-07E2-9444-96E3-98C48D6635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33" y="1600200"/>
            <a:ext cx="8763002" cy="56388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89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283885" marR="0" lvl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F0ED70-07B3-7D41-876C-3CE2E3A63B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01200" y="1600200"/>
            <a:ext cx="5410200" cy="56388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roxima Nova" panose="020B050303050206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85FFEA6-BE5D-EC42-87A5-E6BCC36B50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D3193E-B5F3-9540-BEBE-7AAEA75058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7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Copy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2F3EAD3-F81C-C04F-A2D7-8701CF368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586B91D-07E2-9444-96E3-98C48D6635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33" y="1600200"/>
            <a:ext cx="8763002" cy="5638800"/>
          </a:xfrm>
          <a:prstGeom prst="rect">
            <a:avLst/>
          </a:prstGeom>
        </p:spPr>
        <p:txBody>
          <a:bodyPr/>
          <a:lstStyle>
            <a:lvl1pPr marL="283885" marR="0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89">
                <a:latin typeface="Proxima Nova" panose="020B0503030502060204" pitchFamily="34" charset="0"/>
              </a:defRPr>
            </a:lvl1pPr>
            <a:lvl2pPr marL="738101" indent="-283885">
              <a:buFont typeface="Courier New" panose="02070309020205020404" pitchFamily="49" charset="0"/>
              <a:buChar char="o"/>
              <a:defRPr>
                <a:latin typeface="Proxima Nova" panose="020B0503030502060204" pitchFamily="34" charset="0"/>
              </a:defRPr>
            </a:lvl2pPr>
            <a:lvl3pPr>
              <a:defRPr>
                <a:latin typeface="Proxima Nova" panose="020B0503030502060204" pitchFamily="34" charset="0"/>
              </a:defRPr>
            </a:lvl3pPr>
          </a:lstStyle>
          <a:p>
            <a:pPr lvl="0"/>
            <a:r>
              <a:rPr lang="en-US"/>
              <a:t>Body copy goes here @18</a:t>
            </a:r>
          </a:p>
          <a:p>
            <a:pPr lvl="1"/>
            <a:r>
              <a:rPr lang="en-US"/>
              <a:t>Body copy goes here @18</a:t>
            </a:r>
          </a:p>
          <a:p>
            <a:pPr marL="1192317" marR="0" lvl="2" indent="-283885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Body 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F0ED70-07B3-7D41-876C-3CE2E3A63B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01200" y="1600200"/>
            <a:ext cx="5410200" cy="56388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roxima Nova" panose="020B050303050206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85FFEA6-BE5D-EC42-87A5-E6BCC36B50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D3193E-B5F3-9540-BEBE-7AAEA75058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38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600130E-CCB2-FD46-B731-C7E97E4A1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CDD6BABD-D387-C543-97D7-E032280555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2531" y="1600201"/>
            <a:ext cx="3589870" cy="762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1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F229E297-BF2C-F644-9B9E-804B6FBFDF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421530" y="1600201"/>
            <a:ext cx="3589870" cy="762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1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821DE8DF-81A2-9143-92E7-4CF9CE0C440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94447" y="1600201"/>
            <a:ext cx="3589870" cy="762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1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236A5D8E-AA13-1F42-9088-803A5CB881D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7697" y="2362201"/>
            <a:ext cx="3589870" cy="4876800"/>
          </a:xfrm>
          <a:prstGeom prst="rect">
            <a:avLst/>
          </a:prstGeom>
        </p:spPr>
        <p:txBody>
          <a:bodyPr/>
          <a:lstStyle>
            <a:lvl1pPr marL="0" marR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0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lvl="0"/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26204B99-777F-3941-98E8-A38D116D48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94447" y="2362201"/>
            <a:ext cx="3589870" cy="4876800"/>
          </a:xfrm>
          <a:prstGeom prst="rect">
            <a:avLst/>
          </a:prstGeom>
        </p:spPr>
        <p:txBody>
          <a:bodyPr/>
          <a:lstStyle>
            <a:lvl1pPr marL="0" marR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0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lvl="0"/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F26C98D4-BD43-494B-8907-70D2B8464E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21530" y="2362201"/>
            <a:ext cx="3589870" cy="4876800"/>
          </a:xfrm>
          <a:prstGeom prst="rect">
            <a:avLst/>
          </a:prstGeom>
        </p:spPr>
        <p:txBody>
          <a:bodyPr/>
          <a:lstStyle>
            <a:lvl1pPr marL="0" marR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0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lvl="0"/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CF185DF-35C0-E34F-B54C-4A2BED43C1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8C22BD-6D94-CD4C-8283-138B84E035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717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7308235-BBF9-374C-8E0C-D721DAEAA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5E7B76-AF28-4048-9BA6-306E28C56D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31" y="1600201"/>
            <a:ext cx="3589870" cy="762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1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BB7C6B2F-0F06-6C4D-BF21-A223366A7A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21530" y="1600201"/>
            <a:ext cx="3589870" cy="762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1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3C37F4E-CB58-7640-BD74-08BC94EC44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94447" y="1600201"/>
            <a:ext cx="3589870" cy="762000"/>
          </a:xfrm>
          <a:prstGeom prst="rect">
            <a:avLst/>
          </a:prstGeom>
        </p:spPr>
        <p:txBody>
          <a:bodyPr/>
          <a:lstStyle>
            <a:lvl1pPr marL="0" marR="0" indent="0" algn="ctr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1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5B1A244-693C-AF43-9077-5976B95BB8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697" y="2362200"/>
            <a:ext cx="3589870" cy="2743200"/>
          </a:xfrm>
          <a:prstGeom prst="rect">
            <a:avLst/>
          </a:prstGeom>
        </p:spPr>
        <p:txBody>
          <a:bodyPr/>
          <a:lstStyle>
            <a:lvl1pPr marL="0" marR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0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lvl="0"/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95D2CED-0593-F249-998C-C934E87B11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94447" y="2362200"/>
            <a:ext cx="3589870" cy="2743200"/>
          </a:xfrm>
          <a:prstGeom prst="rect">
            <a:avLst/>
          </a:prstGeom>
        </p:spPr>
        <p:txBody>
          <a:bodyPr/>
          <a:lstStyle>
            <a:lvl1pPr marL="0" marR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0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lvl="0"/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FDBD6B58-3428-2049-B855-17E79C7468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21530" y="2362200"/>
            <a:ext cx="3589870" cy="2743200"/>
          </a:xfrm>
          <a:prstGeom prst="rect">
            <a:avLst/>
          </a:prstGeom>
        </p:spPr>
        <p:txBody>
          <a:bodyPr/>
          <a:lstStyle>
            <a:lvl1pPr marL="0" marR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 b="0"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algn="l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lvl="0"/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7" name="Table Placeholder 25">
            <a:extLst>
              <a:ext uri="{FF2B5EF4-FFF2-40B4-BE49-F238E27FC236}">
                <a16:creationId xmlns:a16="http://schemas.microsoft.com/office/drawing/2014/main" id="{AF598D0E-1386-AC44-8092-61FCC4BC7E6E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372532" y="5715000"/>
            <a:ext cx="14638869" cy="1752601"/>
          </a:xfrm>
          <a:prstGeom prst="rect">
            <a:avLst/>
          </a:prstGeom>
        </p:spPr>
        <p:txBody>
          <a:bodyPr/>
          <a:lstStyle>
            <a:lvl1pPr>
              <a:defRPr>
                <a:latin typeface="Proxima Nova" panose="020B050303050206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FCA964-C715-7B4B-A5AB-EFCAB1378C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146128-B197-0942-88C4-712D544CDB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64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5732BDC3-AB72-A146-B117-105A31FB4865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80998" y="1828801"/>
            <a:ext cx="14630403" cy="5638800"/>
          </a:xfrm>
          <a:prstGeom prst="rect">
            <a:avLst/>
          </a:prstGeom>
        </p:spPr>
        <p:txBody>
          <a:bodyPr/>
          <a:lstStyle>
            <a:lvl1pPr>
              <a:defRPr>
                <a:latin typeface="Proxima Nova" panose="020B050303050206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4ECECD-8638-DF4E-96F5-88FABDAC0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BC4B872-94D9-D64A-875F-0288C84965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9F6158-82C9-3647-8FCC-7343CF9337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71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DCC9646-7F84-5846-A598-AF9EA5CA5A0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998" y="1828801"/>
            <a:ext cx="14630403" cy="5638800"/>
          </a:xfrm>
          <a:prstGeom prst="rect">
            <a:avLst/>
          </a:prstGeom>
        </p:spPr>
        <p:txBody>
          <a:bodyPr/>
          <a:lstStyle>
            <a:lvl1pPr>
              <a:defRPr>
                <a:latin typeface="Proxima Nova" panose="020B050303050206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4202B38-5E89-3647-999F-7375CAA29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8B7952B4-0AE7-2F48-B168-047FC8E4FC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ED21C5-CD54-E748-B7E0-0839946F19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00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0B78AA-20CC-0243-B13F-A44FA6A58858}"/>
              </a:ext>
            </a:extLst>
          </p:cNvPr>
          <p:cNvSpPr/>
          <p:nvPr userDrawn="1"/>
        </p:nvSpPr>
        <p:spPr>
          <a:xfrm>
            <a:off x="10325098" y="1600200"/>
            <a:ext cx="4800602" cy="5638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66AB7DD-9052-8C49-84BA-B8F90C07D4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20400" y="2743200"/>
            <a:ext cx="3810000" cy="3962401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006C9D-F348-2A42-8412-C92FCFA52D6B}"/>
              </a:ext>
            </a:extLst>
          </p:cNvPr>
          <p:cNvSpPr txBox="1"/>
          <p:nvPr userDrawn="1"/>
        </p:nvSpPr>
        <p:spPr>
          <a:xfrm>
            <a:off x="10820400" y="2025136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3.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B48662-6857-464A-93EA-E806D06FA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21CC398-190E-EC4B-84E5-EEE2844ECF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110B5D-E267-1C48-A789-18F0332B4E82}"/>
              </a:ext>
            </a:extLst>
          </p:cNvPr>
          <p:cNvSpPr/>
          <p:nvPr userDrawn="1"/>
        </p:nvSpPr>
        <p:spPr>
          <a:xfrm>
            <a:off x="380998" y="1600200"/>
            <a:ext cx="4800602" cy="5638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660BE7B-3C6C-6646-8CF5-DA226BB572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6299" y="2743200"/>
            <a:ext cx="3810000" cy="3962401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2AD41B-1CDD-F849-A205-CBB7064F7DD6}"/>
              </a:ext>
            </a:extLst>
          </p:cNvPr>
          <p:cNvSpPr txBox="1"/>
          <p:nvPr userDrawn="1"/>
        </p:nvSpPr>
        <p:spPr>
          <a:xfrm>
            <a:off x="876300" y="2025136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1.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82E79E-5176-C747-8897-2F1F1343816F}"/>
              </a:ext>
            </a:extLst>
          </p:cNvPr>
          <p:cNvSpPr/>
          <p:nvPr userDrawn="1"/>
        </p:nvSpPr>
        <p:spPr>
          <a:xfrm>
            <a:off x="5353048" y="1600200"/>
            <a:ext cx="4800602" cy="5638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F605414-074E-9E4C-9B13-A734728FCA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8350" y="2743200"/>
            <a:ext cx="3810000" cy="3962401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459AC4-FFCD-944D-9FAC-EB3B100452C2}"/>
              </a:ext>
            </a:extLst>
          </p:cNvPr>
          <p:cNvSpPr txBox="1"/>
          <p:nvPr userDrawn="1"/>
        </p:nvSpPr>
        <p:spPr>
          <a:xfrm>
            <a:off x="5848350" y="2025136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2.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E234C87-E26B-A44A-B36F-924F5B8504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77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6006C9D-F348-2A42-8412-C92FCFA52D6B}"/>
              </a:ext>
            </a:extLst>
          </p:cNvPr>
          <p:cNvSpPr txBox="1"/>
          <p:nvPr userDrawn="1"/>
        </p:nvSpPr>
        <p:spPr>
          <a:xfrm>
            <a:off x="10820400" y="2025136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3.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B48662-6857-464A-93EA-E806D06FA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21CC398-190E-EC4B-84E5-EEE2844ECF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110B5D-E267-1C48-A789-18F0332B4E82}"/>
              </a:ext>
            </a:extLst>
          </p:cNvPr>
          <p:cNvSpPr/>
          <p:nvPr userDrawn="1"/>
        </p:nvSpPr>
        <p:spPr>
          <a:xfrm>
            <a:off x="380999" y="1600201"/>
            <a:ext cx="7239002" cy="3015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660BE7B-3C6C-6646-8CF5-DA226BB572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6299" y="2634734"/>
            <a:ext cx="3810000" cy="16002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2AD41B-1CDD-F849-A205-CBB7064F7DD6}"/>
              </a:ext>
            </a:extLst>
          </p:cNvPr>
          <p:cNvSpPr txBox="1"/>
          <p:nvPr userDrawn="1"/>
        </p:nvSpPr>
        <p:spPr>
          <a:xfrm>
            <a:off x="876300" y="2025136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1.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222BC5-3F1F-F245-B5A9-03F4C516B0A1}"/>
              </a:ext>
            </a:extLst>
          </p:cNvPr>
          <p:cNvSpPr/>
          <p:nvPr userDrawn="1"/>
        </p:nvSpPr>
        <p:spPr>
          <a:xfrm>
            <a:off x="7886698" y="1600201"/>
            <a:ext cx="7239002" cy="3015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73661E39-36F5-1343-B81F-59B7ACD859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0" y="2634734"/>
            <a:ext cx="3810000" cy="16002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82442D-BF95-5F47-A827-E9F23C4B19A8}"/>
              </a:ext>
            </a:extLst>
          </p:cNvPr>
          <p:cNvSpPr txBox="1"/>
          <p:nvPr userDrawn="1"/>
        </p:nvSpPr>
        <p:spPr>
          <a:xfrm>
            <a:off x="8381999" y="2025136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2.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0FFD2F-5D00-3348-941E-AF0489BB0E84}"/>
              </a:ext>
            </a:extLst>
          </p:cNvPr>
          <p:cNvSpPr/>
          <p:nvPr userDrawn="1"/>
        </p:nvSpPr>
        <p:spPr>
          <a:xfrm>
            <a:off x="380999" y="4907465"/>
            <a:ext cx="7239002" cy="3015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FDE8CDB6-C49C-3A46-BFA2-01F220BEBF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6299" y="5941999"/>
            <a:ext cx="3810000" cy="16002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03DA51-EF2F-6149-B0D5-C06C5708CDA3}"/>
              </a:ext>
            </a:extLst>
          </p:cNvPr>
          <p:cNvSpPr txBox="1"/>
          <p:nvPr userDrawn="1"/>
        </p:nvSpPr>
        <p:spPr>
          <a:xfrm>
            <a:off x="876300" y="5332400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3.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8C6D96-C23B-154B-9252-265E4CEF90D2}"/>
              </a:ext>
            </a:extLst>
          </p:cNvPr>
          <p:cNvSpPr/>
          <p:nvPr userDrawn="1"/>
        </p:nvSpPr>
        <p:spPr>
          <a:xfrm>
            <a:off x="7886698" y="4909066"/>
            <a:ext cx="7239002" cy="3015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89" dirty="0"/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45E427BD-053F-CC4A-B257-F73651053A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0" y="5943600"/>
            <a:ext cx="3810000" cy="160020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89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Copy goes here @18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1ED3B4-901D-6142-BBDB-AAAEB095D38E}"/>
              </a:ext>
            </a:extLst>
          </p:cNvPr>
          <p:cNvSpPr txBox="1"/>
          <p:nvPr userDrawn="1"/>
        </p:nvSpPr>
        <p:spPr>
          <a:xfrm>
            <a:off x="8381999" y="5334001"/>
            <a:ext cx="571501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9" dirty="0">
                <a:solidFill>
                  <a:schemeClr val="bg1"/>
                </a:solidFill>
                <a:latin typeface="Proxima Nova" panose="020B0503030502060204" pitchFamily="34" charset="0"/>
              </a:rPr>
              <a:t>4.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845C60B-3690-5043-891F-F375F159D7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4202B38-5E89-3647-999F-7375CAA29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0E78D8A-09F2-3C46-A78D-FB6D0F4686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998" y="381000"/>
            <a:ext cx="12801601" cy="1021080"/>
          </a:xfrm>
          <a:prstGeom prst="rect">
            <a:avLst/>
          </a:prstGeom>
        </p:spPr>
        <p:txBody>
          <a:bodyPr/>
          <a:lstStyle>
            <a:lvl1pPr marL="0" marR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82" b="0" i="0">
                <a:solidFill>
                  <a:srgbClr val="00B156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Goes Here @28</a:t>
            </a:r>
          </a:p>
          <a:p>
            <a:pPr marL="0" marR="0" lvl="0" indent="0" defTabSz="9084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 @28</a:t>
            </a:r>
          </a:p>
          <a:p>
            <a:pPr lvl="0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FCA1EA-DB5A-CC45-B1B6-27D6F484E1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36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646D217-AF6D-8346-8310-7E9B62685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30399" y="8077200"/>
            <a:ext cx="381001" cy="4619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/>
                </a:solidFill>
                <a:latin typeface="Proxima Nova" panose="020B0503030502060204" pitchFamily="34" charset="0"/>
              </a:defRPr>
            </a:lvl1pPr>
          </a:lstStyle>
          <a:p>
            <a:fld id="{91C61AAD-0579-BA4A-AD6C-0FD9CC11CC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C60B7D-2C10-C840-8DBD-E4C64F3224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4677794" y="505098"/>
            <a:ext cx="333608" cy="33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28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ew of a city&#10;&#10;Description automatically generated">
            <a:extLst>
              <a:ext uri="{FF2B5EF4-FFF2-40B4-BE49-F238E27FC236}">
                <a16:creationId xmlns:a16="http://schemas.microsoft.com/office/drawing/2014/main" id="{64F930DF-B3CB-4E44-B4BC-D2B2EFCB7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5544800" cy="8686801"/>
          </a:xfrm>
          <a:prstGeom prst="rect">
            <a:avLst/>
          </a:prstGeom>
        </p:spPr>
      </p:pic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D717A7A-98D9-374B-BE87-FBF1554D96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451" y="3562351"/>
            <a:ext cx="8343900" cy="1562100"/>
          </a:xfrm>
          <a:prstGeom prst="rect">
            <a:avLst/>
          </a:prstGeom>
        </p:spPr>
        <p:txBody>
          <a:bodyPr/>
          <a:lstStyle>
            <a:lvl1pPr algn="ctr">
              <a:defRPr sz="4769" b="0" i="0">
                <a:solidFill>
                  <a:schemeClr val="bg1"/>
                </a:solidFill>
                <a:latin typeface="Proxima Nova" panose="020B0503030502060204" pitchFamily="34" charset="0"/>
              </a:defRPr>
            </a:lvl1pPr>
          </a:lstStyle>
          <a:p>
            <a:pPr lvl="0"/>
            <a:r>
              <a:rPr lang="en-US"/>
              <a:t>Title of a new section goes here @44</a:t>
            </a:r>
          </a:p>
        </p:txBody>
      </p:sp>
    </p:spTree>
    <p:extLst>
      <p:ext uri="{BB962C8B-B14F-4D97-AF65-F5344CB8AC3E}">
        <p14:creationId xmlns:p14="http://schemas.microsoft.com/office/powerpoint/2010/main" val="1809061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48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4216">
        <a:defRPr>
          <a:latin typeface="+mn-lt"/>
          <a:ea typeface="+mn-ea"/>
          <a:cs typeface="+mn-cs"/>
        </a:defRPr>
      </a:lvl2pPr>
      <a:lvl3pPr marL="908432">
        <a:defRPr>
          <a:latin typeface="+mn-lt"/>
          <a:ea typeface="+mn-ea"/>
          <a:cs typeface="+mn-cs"/>
        </a:defRPr>
      </a:lvl3pPr>
      <a:lvl4pPr marL="1362647">
        <a:defRPr>
          <a:latin typeface="+mn-lt"/>
          <a:ea typeface="+mn-ea"/>
          <a:cs typeface="+mn-cs"/>
        </a:defRPr>
      </a:lvl4pPr>
      <a:lvl5pPr marL="1816863">
        <a:defRPr>
          <a:latin typeface="+mn-lt"/>
          <a:ea typeface="+mn-ea"/>
          <a:cs typeface="+mn-cs"/>
        </a:defRPr>
      </a:lvl5pPr>
      <a:lvl6pPr marL="2271079">
        <a:defRPr>
          <a:latin typeface="+mn-lt"/>
          <a:ea typeface="+mn-ea"/>
          <a:cs typeface="+mn-cs"/>
        </a:defRPr>
      </a:lvl6pPr>
      <a:lvl7pPr marL="2725295">
        <a:defRPr>
          <a:latin typeface="+mn-lt"/>
          <a:ea typeface="+mn-ea"/>
          <a:cs typeface="+mn-cs"/>
        </a:defRPr>
      </a:lvl7pPr>
      <a:lvl8pPr marL="3179511">
        <a:defRPr>
          <a:latin typeface="+mn-lt"/>
          <a:ea typeface="+mn-ea"/>
          <a:cs typeface="+mn-cs"/>
        </a:defRPr>
      </a:lvl8pPr>
      <a:lvl9pPr marL="363372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4216">
        <a:defRPr>
          <a:latin typeface="+mn-lt"/>
          <a:ea typeface="+mn-ea"/>
          <a:cs typeface="+mn-cs"/>
        </a:defRPr>
      </a:lvl2pPr>
      <a:lvl3pPr marL="908432">
        <a:defRPr>
          <a:latin typeface="+mn-lt"/>
          <a:ea typeface="+mn-ea"/>
          <a:cs typeface="+mn-cs"/>
        </a:defRPr>
      </a:lvl3pPr>
      <a:lvl4pPr marL="1362647">
        <a:defRPr>
          <a:latin typeface="+mn-lt"/>
          <a:ea typeface="+mn-ea"/>
          <a:cs typeface="+mn-cs"/>
        </a:defRPr>
      </a:lvl4pPr>
      <a:lvl5pPr marL="1816863">
        <a:defRPr>
          <a:latin typeface="+mn-lt"/>
          <a:ea typeface="+mn-ea"/>
          <a:cs typeface="+mn-cs"/>
        </a:defRPr>
      </a:lvl5pPr>
      <a:lvl6pPr marL="2271079">
        <a:defRPr>
          <a:latin typeface="+mn-lt"/>
          <a:ea typeface="+mn-ea"/>
          <a:cs typeface="+mn-cs"/>
        </a:defRPr>
      </a:lvl6pPr>
      <a:lvl7pPr marL="2725295">
        <a:defRPr>
          <a:latin typeface="+mn-lt"/>
          <a:ea typeface="+mn-ea"/>
          <a:cs typeface="+mn-cs"/>
        </a:defRPr>
      </a:lvl7pPr>
      <a:lvl8pPr marL="3179511">
        <a:defRPr>
          <a:latin typeface="+mn-lt"/>
          <a:ea typeface="+mn-ea"/>
          <a:cs typeface="+mn-cs"/>
        </a:defRPr>
      </a:lvl8pPr>
      <a:lvl9pPr marL="363372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google-ads/answer/10957124?hl=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7B74FF-B6D3-42EF-8F6F-7FADA8E55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908432"/>
            <a:fld id="{91C61AAD-0579-BA4A-AD6C-0FD9CC11CCF6}" type="slidenum">
              <a:rPr lang="en-US">
                <a:solidFill>
                  <a:srgbClr val="000000"/>
                </a:solidFill>
              </a:rPr>
              <a:pPr defTabSz="908432"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23BAE-7E1F-47C7-81AC-B655E99844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2750" dirty="0">
                <a:latin typeface="Proxima Nova"/>
              </a:rPr>
              <a:t>Industry Update – Kyle Kidwell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157612-0B89-4D10-8B61-12ADD5E8FFB7}"/>
              </a:ext>
            </a:extLst>
          </p:cNvPr>
          <p:cNvSpPr txBox="1"/>
          <p:nvPr/>
        </p:nvSpPr>
        <p:spPr>
          <a:xfrm>
            <a:off x="545330" y="1301391"/>
            <a:ext cx="12801601" cy="73968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1158270">
              <a:spcAft>
                <a:spcPts val="380"/>
              </a:spcAft>
            </a:pPr>
            <a:r>
              <a:rPr lang="en-US" sz="2400" b="1" dirty="0">
                <a:solidFill>
                  <a:schemeClr val="tx2"/>
                </a:solidFill>
                <a:latin typeface="Proxima Nov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Ads Implements “Strikes” System for Repeat Policy Violations</a:t>
            </a:r>
            <a:endParaRPr lang="en-US" sz="2400" b="1" dirty="0">
              <a:solidFill>
                <a:schemeClr val="tx2"/>
              </a:solidFill>
              <a:latin typeface="Proxima Nova"/>
            </a:endParaRPr>
          </a:p>
          <a:p>
            <a:pPr defTabSz="1158270">
              <a:spcAft>
                <a:spcPts val="380"/>
              </a:spcAft>
            </a:pPr>
            <a:endParaRPr lang="en-US" sz="2400" b="1" dirty="0">
              <a:solidFill>
                <a:srgbClr val="00B156"/>
              </a:solidFill>
              <a:latin typeface="Proxima Nova"/>
            </a:endParaRPr>
          </a:p>
          <a:p>
            <a:pPr defTabSz="1158270">
              <a:spcAft>
                <a:spcPts val="380"/>
              </a:spcAft>
            </a:pPr>
            <a:r>
              <a:rPr lang="en-US" sz="2000" b="1" dirty="0">
                <a:latin typeface="Proxima Nova"/>
              </a:rPr>
              <a:t>What happened? 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In July 2021, Google announced a “3-strike” system for repeat policy violators, including: “Enabling Dishonest Behavior,” “Unapproved Substances,” and “Dangerous Products or Services.”</a:t>
            </a:r>
          </a:p>
          <a:p>
            <a:pPr marL="800100" lvl="1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Warning</a:t>
            </a:r>
          </a:p>
          <a:p>
            <a:pPr marL="800100" lvl="1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Strike 1 (3-day suspension)</a:t>
            </a:r>
          </a:p>
          <a:p>
            <a:pPr marL="800100" lvl="1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Strike 2 (7-day suspension)</a:t>
            </a:r>
          </a:p>
          <a:p>
            <a:pPr marL="800100" lvl="1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Strike 3 (account suspension)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This policy shift was announced for September 2021, but Google’s pl</a:t>
            </a:r>
            <a:r>
              <a:rPr lang="en-US" dirty="0">
                <a:latin typeface="Proxima Nova" panose="020B0503030502060204" pitchFamily="34" charset="0"/>
              </a:rPr>
              <a:t>an is to “</a:t>
            </a:r>
            <a:r>
              <a:rPr lang="en-US" b="0" i="0" dirty="0">
                <a:effectLst/>
                <a:latin typeface="Proxima Nova" panose="020B0503030502060204" pitchFamily="34" charset="0"/>
              </a:rPr>
              <a:t>expand the strikes system in phases to scope more of our policies in.”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 panose="020B0503030502060204" pitchFamily="34" charset="0"/>
              </a:rPr>
              <a:t>Each Strike/Warning expires after 90 days</a:t>
            </a:r>
          </a:p>
          <a:p>
            <a:pPr defTabSz="1158270">
              <a:spcAft>
                <a:spcPts val="380"/>
              </a:spcAft>
            </a:pPr>
            <a:endParaRPr lang="en-US" sz="2000" dirty="0">
              <a:latin typeface="Proxima Nova"/>
            </a:endParaRPr>
          </a:p>
          <a:p>
            <a:pPr defTabSz="1158270">
              <a:spcAft>
                <a:spcPts val="380"/>
              </a:spcAft>
            </a:pPr>
            <a:r>
              <a:rPr lang="en-US" sz="2000" b="1" dirty="0">
                <a:latin typeface="Proxima Nova"/>
              </a:rPr>
              <a:t>Why it’s important?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Up until now, accounts could be suspended for “egregious policy violations,” but the 3 strikes policy allows Google to punish less severe policy violations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Some ads are mistakenly flagged, so we’ll need to appeal every disapproved ad in our account (even paused ads, etc.) to remove &amp; prevent strikes</a:t>
            </a:r>
          </a:p>
          <a:p>
            <a:pPr defTabSz="1158270">
              <a:spcAft>
                <a:spcPts val="380"/>
              </a:spcAft>
            </a:pPr>
            <a:endParaRPr lang="en-US" sz="2000" dirty="0">
              <a:latin typeface="Proxima Nova"/>
            </a:endParaRPr>
          </a:p>
          <a:p>
            <a:pPr defTabSz="1158270">
              <a:spcAft>
                <a:spcPts val="380"/>
              </a:spcAft>
            </a:pPr>
            <a:r>
              <a:rPr lang="en-US" sz="2000" b="1" dirty="0">
                <a:latin typeface="Proxima Nova"/>
              </a:rPr>
              <a:t>What are the takeaways for the search team?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Beware of accounts that are high-risk (Marijuana or CBD, Shooting Ranges, Weight loss or Pharmaceuticals)</a:t>
            </a:r>
          </a:p>
          <a:p>
            <a:pPr marL="342900" indent="-342900" defTabSz="1158270">
              <a:spcAft>
                <a:spcPts val="38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roxima Nova"/>
              </a:rPr>
              <a:t>Double-verify ad copy before uploading to high-risk accounts.</a:t>
            </a:r>
          </a:p>
        </p:txBody>
      </p:sp>
    </p:spTree>
    <p:extLst>
      <p:ext uri="{BB962C8B-B14F-4D97-AF65-F5344CB8AC3E}">
        <p14:creationId xmlns:p14="http://schemas.microsoft.com/office/powerpoint/2010/main" val="39797967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Empower">
      <a:dk1>
        <a:srgbClr val="000000"/>
      </a:dk1>
      <a:lt1>
        <a:srgbClr val="FFFFFF"/>
      </a:lt1>
      <a:dk2>
        <a:srgbClr val="00B156"/>
      </a:dk2>
      <a:lt2>
        <a:srgbClr val="FFFFFF"/>
      </a:lt2>
      <a:accent1>
        <a:srgbClr val="00B156"/>
      </a:accent1>
      <a:accent2>
        <a:srgbClr val="000000"/>
      </a:accent2>
      <a:accent3>
        <a:srgbClr val="FFFFFF"/>
      </a:accent3>
      <a:accent4>
        <a:srgbClr val="515151"/>
      </a:accent4>
      <a:accent5>
        <a:srgbClr val="00A3DA"/>
      </a:accent5>
      <a:accent6>
        <a:srgbClr val="FFF001"/>
      </a:accent6>
      <a:hlink>
        <a:srgbClr val="CACACA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A6BB2840CCD4EA4623B3724E3C70A" ma:contentTypeVersion="14" ma:contentTypeDescription="Create a new document." ma:contentTypeScope="" ma:versionID="d14ebf4c74568b1fc599eaf7fc832de3">
  <xsd:schema xmlns:xsd="http://www.w3.org/2001/XMLSchema" xmlns:xs="http://www.w3.org/2001/XMLSchema" xmlns:p="http://schemas.microsoft.com/office/2006/metadata/properties" xmlns:ns2="a064d260-4c73-4616-8a09-dc7d720acf21" xmlns:ns3="d8858d59-7c4b-4660-9c2b-fc5a4c63acf0" targetNamespace="http://schemas.microsoft.com/office/2006/metadata/properties" ma:root="true" ma:fieldsID="25c88eea25c75a6cd2289ea67da6b963" ns2:_="" ns3:_="">
    <xsd:import namespace="a064d260-4c73-4616-8a09-dc7d720acf21"/>
    <xsd:import namespace="d8858d59-7c4b-4660-9c2b-fc5a4c63a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4d260-4c73-4616-8a09-dc7d720acf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58d59-7c4b-4660-9c2b-fc5a4c63acf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119CC6-C71F-4C75-B792-94BDCEB49DA5}">
  <ds:schemaRefs>
    <ds:schemaRef ds:uri="a064d260-4c73-4616-8a09-dc7d720acf21"/>
    <ds:schemaRef ds:uri="http://purl.org/dc/terms/"/>
    <ds:schemaRef ds:uri="http://schemas.microsoft.com/office/2006/metadata/properties"/>
    <ds:schemaRef ds:uri="d8858d59-7c4b-4660-9c2b-fc5a4c63acf0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8EEAA0B-9EBD-4C8C-AE16-CE64CD28BC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64d260-4c73-4616-8a09-dc7d720acf21"/>
    <ds:schemaRef ds:uri="d8858d59-7c4b-4660-9c2b-fc5a4c63a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396D58-4EE4-4622-8672-47DF13202C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233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Proxima Nova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Rechtsteiner</dc:creator>
  <cp:lastModifiedBy>Kidwell, Kyle</cp:lastModifiedBy>
  <cp:revision>3</cp:revision>
  <dcterms:created xsi:type="dcterms:W3CDTF">2020-01-08T18:44:46Z</dcterms:created>
  <dcterms:modified xsi:type="dcterms:W3CDTF">2021-08-20T16:02:58Z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2020-01-08T00:00:00Z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2020-01-08T00:00:00Z</vt:filetime>
  </property>
  <property fmtid="{D5CDD505-2E9C-101B-9397-08002B2CF9AE}" pid="5" name="ContentTypeId">
    <vt:lpwstr>0x010100888A6BB2840CCD4EA4623B3724E3C70A</vt:lpwstr>
  </property>
</Properties>
</file>